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65" r:id="rId2"/>
    <p:sldId id="366" r:id="rId3"/>
    <p:sldId id="362" r:id="rId4"/>
    <p:sldId id="364" r:id="rId5"/>
    <p:sldId id="261" r:id="rId6"/>
    <p:sldId id="262" r:id="rId7"/>
    <p:sldId id="270" r:id="rId8"/>
    <p:sldId id="269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09" d="100"/>
          <a:sy n="109" d="100"/>
        </p:scale>
        <p:origin x="1056" y="108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-74645" y="1819293"/>
            <a:ext cx="651940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Команда: </a:t>
            </a:r>
            <a:r>
              <a:rPr lang="en-US" dirty="0"/>
              <a:t>SHA-256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149851"/>
            <a:ext cx="8930641" cy="757174"/>
          </a:xfrm>
        </p:spPr>
        <p:txBody>
          <a:bodyPr anchor="ctr"/>
          <a:lstStyle/>
          <a:p>
            <a:r>
              <a:rPr lang="ru-RU" dirty="0"/>
              <a:t>Задача №2. Рекомендательный сервис прогнозирования</a:t>
            </a:r>
          </a:p>
          <a:p>
            <a:r>
              <a:rPr lang="ru-RU" dirty="0"/>
              <a:t>возникновения технологических ситуаций</a:t>
            </a:r>
          </a:p>
        </p:txBody>
      </p:sp>
      <p:pic>
        <p:nvPicPr>
          <p:cNvPr id="12" name="Рисунок 11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437516-B951-413A-9800-80307A95BB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 b="608"/>
          <a:stretch>
            <a:fillRect/>
          </a:stretch>
        </p:blipFill>
        <p:spPr>
          <a:xfrm>
            <a:off x="1657883" y="2057134"/>
            <a:ext cx="3054350" cy="10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03684" y="1236115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513112" y="1801249"/>
            <a:ext cx="4945565" cy="562495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400" dirty="0"/>
              <a:t>Рекомендательный сервис прогнозирования возникновения технологических ситуаций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490809" y="1433318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6096000" y="2115346"/>
            <a:ext cx="5364424" cy="221834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6427340" y="2583162"/>
            <a:ext cx="4348812" cy="15131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5 человек</a:t>
            </a:r>
          </a:p>
          <a:p>
            <a:r>
              <a:rPr lang="ru-RU" dirty="0"/>
              <a:t>Состав: </a:t>
            </a:r>
            <a:br>
              <a:rPr lang="ru-RU" dirty="0"/>
            </a:br>
            <a:r>
              <a:rPr lang="en-US" dirty="0"/>
              <a:t>Team Lead</a:t>
            </a:r>
            <a:r>
              <a:rPr lang="ru-RU" dirty="0"/>
              <a:t>, </a:t>
            </a:r>
            <a:r>
              <a:rPr lang="en-US" dirty="0"/>
              <a:t>Backend</a:t>
            </a:r>
            <a:r>
              <a:rPr lang="ru-RU" dirty="0"/>
              <a:t>, </a:t>
            </a:r>
            <a:r>
              <a:rPr lang="en-US" dirty="0"/>
              <a:t>Frontend</a:t>
            </a:r>
            <a:r>
              <a:rPr lang="ru-RU" dirty="0"/>
              <a:t>, </a:t>
            </a:r>
            <a:r>
              <a:rPr lang="en-US" dirty="0"/>
              <a:t>Data Scientist</a:t>
            </a:r>
            <a:r>
              <a:rPr lang="ru-RU" dirty="0"/>
              <a:t>, </a:t>
            </a:r>
            <a:r>
              <a:rPr lang="en-US" dirty="0"/>
              <a:t>DevOps</a:t>
            </a:r>
            <a:r>
              <a:rPr lang="ru-RU" dirty="0"/>
              <a:t>, </a:t>
            </a:r>
            <a:r>
              <a:rPr lang="en-US" dirty="0"/>
              <a:t>Project manager</a:t>
            </a:r>
            <a:endParaRPr lang="ru-RU" dirty="0"/>
          </a:p>
          <a:p>
            <a:r>
              <a:rPr lang="ru-RU" dirty="0"/>
              <a:t>Капитан команды:</a:t>
            </a:r>
            <a:br>
              <a:rPr lang="ru-RU" dirty="0"/>
            </a:br>
            <a:r>
              <a:rPr lang="ru-RU" dirty="0"/>
              <a:t>Максим Сергеевич Воробьёв</a:t>
            </a:r>
          </a:p>
          <a:p>
            <a:r>
              <a:rPr lang="ru-RU" dirty="0"/>
              <a:t>Город Самара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7283125" y="226670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FDB2256-0E73-4390-B5E4-A562CA86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4" y="3454461"/>
            <a:ext cx="5154993" cy="289831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9A2C392-BC62-464A-A42B-88C77736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4" y="360867"/>
            <a:ext cx="4344006" cy="390580"/>
          </a:xfrm>
          <a:prstGeom prst="rect">
            <a:avLst/>
          </a:prstGeom>
        </p:spPr>
      </p:pic>
      <p:sp>
        <p:nvSpPr>
          <p:cNvPr id="37" name="Заголовок 6">
            <a:extLst>
              <a:ext uri="{FF2B5EF4-FFF2-40B4-BE49-F238E27FC236}">
                <a16:creationId xmlns:a16="http://schemas.microsoft.com/office/drawing/2014/main" id="{458BD979-9D0E-4D2F-B331-BC098999C51E}"/>
              </a:ext>
            </a:extLst>
          </p:cNvPr>
          <p:cNvSpPr txBox="1">
            <a:spLocks/>
          </p:cNvSpPr>
          <p:nvPr/>
        </p:nvSpPr>
        <p:spPr>
          <a:xfrm>
            <a:off x="513112" y="360867"/>
            <a:ext cx="4546535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667162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Максим Поздеев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868662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Дмитрий Филиппов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070162" y="3461798"/>
            <a:ext cx="2118016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Максим Воробьёв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40952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Михаил Иванчин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BA535C5E-D1B9-D307-33DC-05D16A721745}"/>
              </a:ext>
            </a:extLst>
          </p:cNvPr>
          <p:cNvSpPr/>
          <p:nvPr/>
        </p:nvSpPr>
        <p:spPr>
          <a:xfrm>
            <a:off x="9611026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Артём Ильин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D3D1D203-F229-15D1-D9CF-6A8D79F8B138}"/>
              </a:ext>
            </a:extLst>
          </p:cNvPr>
          <p:cNvSpPr/>
          <p:nvPr/>
        </p:nvSpPr>
        <p:spPr>
          <a:xfrm>
            <a:off x="9611026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40952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667162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868662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7D80D2-6B85-4775-832C-D587B567E7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1940"/>
          <a:stretch>
            <a:fillRect/>
          </a:stretch>
        </p:blipFill>
        <p:spPr>
          <a:xfrm>
            <a:off x="868363" y="1522413"/>
            <a:ext cx="1535112" cy="1439862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EBABDDA-AE85-494F-B26A-2B3AFE53906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2" b="7752"/>
          <a:stretch>
            <a:fillRect/>
          </a:stretch>
        </p:blipFill>
        <p:spPr>
          <a:xfrm>
            <a:off x="3063875" y="1522413"/>
            <a:ext cx="1536700" cy="1439862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0B977BA-CEC4-4B7B-BB44-070C01447BE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>
          <a:xfrm>
            <a:off x="5327650" y="1522413"/>
            <a:ext cx="1536700" cy="1439862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CEA17CD-87E8-4DD4-89FB-73D7D0F7B5A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" b="4668"/>
          <a:stretch>
            <a:fillRect/>
          </a:stretch>
        </p:blipFill>
        <p:spPr>
          <a:xfrm>
            <a:off x="7588250" y="1522413"/>
            <a:ext cx="1536700" cy="1439862"/>
          </a:xfr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C88372F-0034-45CB-9D11-D230C4638D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10373"/>
          <a:stretch>
            <a:fillRect/>
          </a:stretch>
        </p:blipFill>
        <p:spPr>
          <a:xfrm>
            <a:off x="9764713" y="1522413"/>
            <a:ext cx="1536700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74" y="314379"/>
            <a:ext cx="4546535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161" y="4264316"/>
            <a:ext cx="1980155" cy="157649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Frontend, DevOps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@zzydead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ru-RU" dirty="0"/>
              <a:t>+7 (903) 300-19-73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68662" y="4264316"/>
            <a:ext cx="1980154" cy="1576497"/>
          </a:xfrm>
        </p:spPr>
        <p:txBody>
          <a:bodyPr>
            <a:normAutofit/>
          </a:bodyPr>
          <a:lstStyle/>
          <a:p>
            <a:r>
              <a:rPr lang="en-US" dirty="0"/>
              <a:t>Data Scientist</a:t>
            </a:r>
            <a:endParaRPr lang="ru-RU" dirty="0"/>
          </a:p>
          <a:p>
            <a:r>
              <a:rPr lang="en-US" dirty="0"/>
              <a:t>@glazzzoedb</a:t>
            </a:r>
            <a:endParaRPr lang="ru-RU" dirty="0"/>
          </a:p>
          <a:p>
            <a:r>
              <a:rPr lang="ru-RU" dirty="0"/>
              <a:t>+7 (937) 666-77-01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0161" y="4264316"/>
            <a:ext cx="2187452" cy="1576498"/>
          </a:xfrm>
        </p:spPr>
        <p:txBody>
          <a:bodyPr>
            <a:normAutofit/>
          </a:bodyPr>
          <a:lstStyle/>
          <a:p>
            <a:r>
              <a:rPr lang="en-US" dirty="0"/>
              <a:t>Team Lead</a:t>
            </a:r>
            <a:endParaRPr lang="ru-RU" dirty="0"/>
          </a:p>
          <a:p>
            <a:r>
              <a:rPr lang="en-US" dirty="0"/>
              <a:t>@optionalusername</a:t>
            </a:r>
            <a:endParaRPr lang="ru-RU" dirty="0"/>
          </a:p>
          <a:p>
            <a:r>
              <a:rPr lang="ru-RU" dirty="0"/>
              <a:t>+7 (937) 662-21-64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9524" y="4264316"/>
            <a:ext cx="2049591" cy="1576498"/>
          </a:xfrm>
        </p:spPr>
        <p:txBody>
          <a:bodyPr>
            <a:normAutofit/>
          </a:bodyPr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@michaElivanchin</a:t>
            </a:r>
            <a:endParaRPr lang="ru-RU" dirty="0"/>
          </a:p>
          <a:p>
            <a:r>
              <a:rPr lang="ru-RU" dirty="0"/>
              <a:t>+7 (937) 791-54-27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863CD4C-8BB4-FFBB-C30C-D14CF2EA2E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11027" y="4264316"/>
            <a:ext cx="1980154" cy="1576498"/>
          </a:xfrm>
        </p:spPr>
        <p:txBody>
          <a:bodyPr>
            <a:normAutofit/>
          </a:bodyPr>
          <a:lstStyle/>
          <a:p>
            <a:r>
              <a:rPr lang="en-US" dirty="0"/>
              <a:t>Backend </a:t>
            </a:r>
            <a:endParaRPr lang="ru-RU" dirty="0"/>
          </a:p>
          <a:p>
            <a:r>
              <a:rPr lang="en-US" dirty="0"/>
              <a:t>@sklnrr</a:t>
            </a:r>
            <a:endParaRPr lang="ru-RU" dirty="0"/>
          </a:p>
          <a:p>
            <a:r>
              <a:rPr lang="ru-RU" dirty="0"/>
              <a:t>+7 (960) 846-68-73</a:t>
            </a: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6692" y="1633580"/>
            <a:ext cx="4690577" cy="165684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1680"/>
              </a:lnSpc>
              <a:spcAft>
                <a:spcPts val="800"/>
              </a:spcAft>
              <a:buNone/>
            </a:pP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Мы познакомились в университете на первом курсе. </a:t>
            </a:r>
            <a:b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Сразу нашли общий язык: нас объединяли не только профессиональные интересы и амбиции, но и общие увлечения — даже в одни игры играли. </a:t>
            </a:r>
            <a:b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 временем вуза стало не хватать и мы захотели чего-то большего –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ощутимых </a:t>
            </a:r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достижений. 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716692" y="4891194"/>
            <a:ext cx="5510884" cy="11435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Слишком маленький объём входных данных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Отсутствие реальных данных для обучения модели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cs typeface="Times New Roman" panose="02020603050405020304" pitchFamily="18" charset="0"/>
              </a:rPr>
              <a:t>Отсутствие реальных данных по авариям для обучения модели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5182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Мы хотим применить наш профессионализм там, где он действительно важен людям. </a:t>
            </a:r>
            <a:br>
              <a:rPr lang="ru-RU" sz="1200" dirty="0">
                <a:cs typeface="Times New Roman" panose="02020603050405020304" pitchFamily="18" charset="0"/>
              </a:rPr>
            </a:br>
            <a:r>
              <a:rPr lang="ru-RU" sz="1200" dirty="0">
                <a:cs typeface="Times New Roman" panose="02020603050405020304" pitchFamily="18" charset="0"/>
              </a:rPr>
              <a:t>Разработка системы предупреждения аварий позволяет нам не только проявить свои технические навыки, но и создать решение с ощутимым социальным и экономическим эффектом.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62E19166-BBDE-48DC-8E7D-5CD5F1BD7F75}"/>
              </a:ext>
            </a:extLst>
          </p:cNvPr>
          <p:cNvSpPr txBox="1">
            <a:spLocks/>
          </p:cNvSpPr>
          <p:nvPr/>
        </p:nvSpPr>
        <p:spPr>
          <a:xfrm>
            <a:off x="6474783" y="4903753"/>
            <a:ext cx="4823332" cy="11435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Разработали модульную архитектуру и базовую версию предсказательной модели.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200" dirty="0">
                <a:cs typeface="Times New Roman" panose="02020603050405020304" pitchFamily="18" charset="0"/>
              </a:rPr>
              <a:t>С небольшими доработками адаптируемую под похожие форматы входных данных. </a:t>
            </a:r>
          </a:p>
        </p:txBody>
      </p:sp>
      <p:sp>
        <p:nvSpPr>
          <p:cNvPr id="14" name="Заголовок 6">
            <a:extLst>
              <a:ext uri="{FF2B5EF4-FFF2-40B4-BE49-F238E27FC236}">
                <a16:creationId xmlns:a16="http://schemas.microsoft.com/office/drawing/2014/main" id="{C8580BE3-61EC-449C-B359-1BF3A8C3310B}"/>
              </a:ext>
            </a:extLst>
          </p:cNvPr>
          <p:cNvSpPr txBox="1">
            <a:spLocks/>
          </p:cNvSpPr>
          <p:nvPr/>
        </p:nvSpPr>
        <p:spPr>
          <a:xfrm>
            <a:off x="513112" y="360867"/>
            <a:ext cx="4546535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SHA-256</a:t>
            </a:r>
            <a:r>
              <a:rPr lang="ru-RU" dirty="0">
                <a:latin typeface="+mn-lt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71" y="310401"/>
            <a:ext cx="9862734" cy="376138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Описание решения: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590A4A3-F348-4CAA-A2C1-B89C543FCF5D}"/>
              </a:ext>
            </a:extLst>
          </p:cNvPr>
          <p:cNvSpPr txBox="1">
            <a:spLocks/>
          </p:cNvSpPr>
          <p:nvPr/>
        </p:nvSpPr>
        <p:spPr>
          <a:xfrm>
            <a:off x="373074" y="1771272"/>
            <a:ext cx="6739902" cy="8683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/>
              <a:t>Цель нашего проекта – разработать решение, которое будет работать на благо людям. Хочется видеть пользу от своего дела и результат, улучшающий жизнь. </a:t>
            </a:r>
          </a:p>
          <a:p>
            <a:pPr marL="0" indent="0" algn="ctr">
              <a:buFont typeface="Wingdings" pitchFamily="2" charset="2"/>
              <a:buNone/>
            </a:pP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D6914984-DF67-459F-92DC-F122905E274E}"/>
              </a:ext>
            </a:extLst>
          </p:cNvPr>
          <p:cNvSpPr txBox="1">
            <a:spLocks/>
          </p:cNvSpPr>
          <p:nvPr/>
        </p:nvSpPr>
        <p:spPr>
          <a:xfrm>
            <a:off x="1554828" y="1194250"/>
            <a:ext cx="3793798" cy="3895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Цель проекта: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02B007FD-2C21-46C6-B408-4DF11631C47F}"/>
              </a:ext>
            </a:extLst>
          </p:cNvPr>
          <p:cNvGrpSpPr/>
          <p:nvPr/>
        </p:nvGrpSpPr>
        <p:grpSpPr>
          <a:xfrm>
            <a:off x="7856389" y="1389046"/>
            <a:ext cx="4116237" cy="1569412"/>
            <a:chOff x="119004" y="3735994"/>
            <a:chExt cx="4495021" cy="1569412"/>
          </a:xfrm>
        </p:grpSpPr>
        <p:sp>
          <p:nvSpPr>
            <p:cNvPr id="30" name="Прямоугольник с двумя учесеченными противолежащими углами 3">
              <a:extLst>
                <a:ext uri="{FF2B5EF4-FFF2-40B4-BE49-F238E27FC236}">
                  <a16:creationId xmlns:a16="http://schemas.microsoft.com/office/drawing/2014/main" id="{1D863ACF-A898-4216-930E-0FE87F99E2ED}"/>
                </a:ext>
              </a:extLst>
            </p:cNvPr>
            <p:cNvSpPr/>
            <p:nvPr/>
          </p:nvSpPr>
          <p:spPr>
            <a:xfrm>
              <a:off x="119004" y="3735994"/>
              <a:ext cx="4495021" cy="1502148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ru-RU" b="1" dirty="0">
                <a:solidFill>
                  <a:schemeClr val="accent2"/>
                </a:solidFill>
              </a:endParaRPr>
            </a:p>
          </p:txBody>
        </p:sp>
        <p:sp>
          <p:nvSpPr>
            <p:cNvPr id="28" name="Текст 8">
              <a:extLst>
                <a:ext uri="{FF2B5EF4-FFF2-40B4-BE49-F238E27FC236}">
                  <a16:creationId xmlns:a16="http://schemas.microsoft.com/office/drawing/2014/main" id="{4605D7FF-B473-4062-BA3F-349CE3C11001}"/>
                </a:ext>
              </a:extLst>
            </p:cNvPr>
            <p:cNvSpPr txBox="1">
              <a:spLocks/>
            </p:cNvSpPr>
            <p:nvPr/>
          </p:nvSpPr>
          <p:spPr>
            <a:xfrm>
              <a:off x="469616" y="3774583"/>
              <a:ext cx="3793798" cy="305048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144688" indent="-144688" algn="l" defTabSz="578755" rtl="0" eaLnBrk="1" latinLnBrk="0" hangingPunct="1">
                <a:lnSpc>
                  <a:spcPct val="90000"/>
                </a:lnSpc>
                <a:spcBef>
                  <a:spcPts val="631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34067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271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344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9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1282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02200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591576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8095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70334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71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ru-RU" b="1" dirty="0" err="1">
                  <a:solidFill>
                    <a:schemeClr val="accent2"/>
                  </a:solidFill>
                </a:rPr>
                <a:t>Стэк</a:t>
              </a:r>
              <a:r>
                <a:rPr lang="ru-RU" b="1" dirty="0">
                  <a:solidFill>
                    <a:schemeClr val="accent2"/>
                  </a:solidFill>
                </a:rPr>
                <a:t> технологий:</a:t>
              </a:r>
            </a:p>
          </p:txBody>
        </p:sp>
        <p:sp>
          <p:nvSpPr>
            <p:cNvPr id="29" name="Текст 8">
              <a:extLst>
                <a:ext uri="{FF2B5EF4-FFF2-40B4-BE49-F238E27FC236}">
                  <a16:creationId xmlns:a16="http://schemas.microsoft.com/office/drawing/2014/main" id="{BF360ADE-F9E6-4DA2-B6EE-549FB485157C}"/>
                </a:ext>
              </a:extLst>
            </p:cNvPr>
            <p:cNvSpPr txBox="1">
              <a:spLocks/>
            </p:cNvSpPr>
            <p:nvPr/>
          </p:nvSpPr>
          <p:spPr>
            <a:xfrm>
              <a:off x="469616" y="4118220"/>
              <a:ext cx="1274105" cy="118718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144688" indent="-144688" algn="l" defTabSz="578755" rtl="0" eaLnBrk="1" latinLnBrk="0" hangingPunct="1">
                <a:lnSpc>
                  <a:spcPct val="90000"/>
                </a:lnSpc>
                <a:spcBef>
                  <a:spcPts val="631"/>
                </a:spcBef>
                <a:buClr>
                  <a:schemeClr val="accent1"/>
                </a:buClr>
                <a:buFont typeface="Wingdings" pitchFamily="2" charset="2"/>
                <a:buChar char="§"/>
                <a:defRPr sz="1400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34067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271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344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9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1282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02200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907" kern="120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591576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80955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70334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712" indent="-144688" algn="l" defTabSz="578755" rtl="0" eaLnBrk="1" latinLnBrk="0" hangingPunct="1">
                <a:lnSpc>
                  <a:spcPct val="90000"/>
                </a:lnSpc>
                <a:spcBef>
                  <a:spcPts val="317"/>
                </a:spcBef>
                <a:buFont typeface="Arial" panose="020B0604020202020204" pitchFamily="34" charset="0"/>
                <a:buChar char="•"/>
                <a:defRPr sz="11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Java</a:t>
              </a:r>
              <a:endParaRPr lang="ru-RU" dirty="0"/>
            </a:p>
            <a:p>
              <a:r>
                <a:rPr lang="en-US" dirty="0"/>
                <a:t>Kafka</a:t>
              </a:r>
              <a:endParaRPr lang="ru-RU" dirty="0"/>
            </a:p>
            <a:p>
              <a:r>
                <a:rPr lang="en-US" dirty="0"/>
                <a:t>Vue</a:t>
              </a:r>
              <a:endParaRPr lang="ru-RU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Python</a:t>
              </a:r>
              <a:endParaRPr lang="ru-RU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dirty="0"/>
                <a:t>SARIMA</a:t>
              </a:r>
              <a:endParaRPr lang="ru-RU" dirty="0"/>
            </a:p>
          </p:txBody>
        </p:sp>
      </p:grpSp>
      <p:sp>
        <p:nvSpPr>
          <p:cNvPr id="39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655EA23A-91F7-4FF0-A199-8DAD00181E71}"/>
              </a:ext>
            </a:extLst>
          </p:cNvPr>
          <p:cNvSpPr/>
          <p:nvPr/>
        </p:nvSpPr>
        <p:spPr>
          <a:xfrm>
            <a:off x="373074" y="3724370"/>
            <a:ext cx="5777550" cy="2255403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93ADED7F-9F01-4251-B39A-32431C2EBEF8}"/>
              </a:ext>
            </a:extLst>
          </p:cNvPr>
          <p:cNvSpPr txBox="1">
            <a:spLocks/>
          </p:cNvSpPr>
          <p:nvPr/>
        </p:nvSpPr>
        <p:spPr>
          <a:xfrm>
            <a:off x="1421373" y="3847326"/>
            <a:ext cx="3474104" cy="3050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Преимущества решения: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7642EC11-8CD3-46BB-B3A5-8900DED84334}"/>
              </a:ext>
            </a:extLst>
          </p:cNvPr>
          <p:cNvSpPr txBox="1">
            <a:spLocks/>
          </p:cNvSpPr>
          <p:nvPr/>
        </p:nvSpPr>
        <p:spPr>
          <a:xfrm>
            <a:off x="522285" y="4275329"/>
            <a:ext cx="5447691" cy="15275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Алгоритм проверки наличия аварий</a:t>
            </a:r>
          </a:p>
          <a:p>
            <a:r>
              <a:rPr lang="ru-RU" dirty="0"/>
              <a:t>Прогнозирование инцидентов</a:t>
            </a:r>
          </a:p>
          <a:p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Учитывание сезонности</a:t>
            </a:r>
          </a:p>
          <a:p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Интуитивно понятный пользовательский интерфейс</a:t>
            </a:r>
          </a:p>
          <a:p>
            <a:r>
              <a:rPr lang="ru-RU" dirty="0"/>
              <a:t>Настраиваемая статистика и множество фильтров</a:t>
            </a:r>
            <a:endParaRPr lang="ru-RU" sz="14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Дорожная карта развития продукта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333091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 err="1"/>
              <a:t>Дообучение</a:t>
            </a:r>
            <a:r>
              <a:rPr lang="ru-RU" sz="1600" dirty="0"/>
              <a:t> модели на данных прошлых лет. Добавление разной сезонности, например: год, месяц, сутки.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202133"/>
            <a:ext cx="4902200" cy="712587"/>
          </a:xfrm>
        </p:spPr>
        <p:txBody>
          <a:bodyPr>
            <a:normAutofit/>
          </a:bodyPr>
          <a:lstStyle/>
          <a:p>
            <a:r>
              <a:rPr lang="ru-RU" sz="1600" dirty="0"/>
              <a:t>Добавить модель классификации причин аварий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059142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/>
              <a:t>В зависимости от найденных аномалий данных, определить, какие аварии могут возникать в той или иной ситуации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3916151"/>
            <a:ext cx="4902200" cy="712587"/>
          </a:xfrm>
        </p:spPr>
        <p:txBody>
          <a:bodyPr>
            <a:noAutofit/>
          </a:bodyPr>
          <a:lstStyle/>
          <a:p>
            <a:r>
              <a:rPr lang="ru-RU" sz="1600" dirty="0">
                <a:effectLst/>
              </a:rPr>
              <a:t>Усовершенствовать прогнозы модели, определяя время, участок трубопровода и тип потенциального инцидента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4773161"/>
            <a:ext cx="4902200" cy="1249570"/>
          </a:xfrm>
        </p:spPr>
        <p:txBody>
          <a:bodyPr>
            <a:noAutofit/>
          </a:bodyPr>
          <a:lstStyle/>
          <a:p>
            <a:r>
              <a:rPr lang="ru-RU" sz="1600" dirty="0"/>
              <a:t>Добавление карты, на которой отображается трубопроводная система и динамически обозначаются вероятности возникновения инцидентов или уже случившихся аварий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6F734C-C161-4349-B5B1-772BE73B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4" y="1203612"/>
            <a:ext cx="3988149" cy="4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7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Графический интерфейс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441" y="1461251"/>
            <a:ext cx="5110407" cy="907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Сводка информации по каждому ИТП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Отображение вероятности возникновения аварии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3154" y="1462979"/>
            <a:ext cx="5110407" cy="907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Аналитика на графиках – легко и удобно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Настраиваемые фильтры и режимы отображения</a:t>
            </a: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FA0D294-99CB-4876-96F5-3321B1A830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9082" b="9082"/>
          <a:stretch/>
        </p:blipFill>
        <p:spPr>
          <a:xfrm>
            <a:off x="353289" y="2771365"/>
            <a:ext cx="5601744" cy="3105129"/>
          </a:xfr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0965EA2-5724-41C9-A8D8-23AFD69C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558" y="2746070"/>
            <a:ext cx="5474607" cy="31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2273113" y="771233"/>
            <a:ext cx="7856565" cy="3910981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43299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Аварии на карте города!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974138"/>
            <a:ext cx="3626835" cy="92703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Карта позволяет мгновенно увидеть, где именно происходят аварии и выявить «горячие точки»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карту легко нанести ключевые объекты: трубопроводы, ЛЭП, транспортные узлы, ЖКХ-объекты — и визуализировать, как аварии влияют на другие объекты инфраструктуры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4929" y="4974138"/>
            <a:ext cx="3626835" cy="116442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Как технические специалисты, так и руководители могут интуитивно понимать ситуацию без необходимости разбираться в сложных отчётах.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19E586-5C76-462C-B94D-62467092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11" y="1121240"/>
            <a:ext cx="4868020" cy="27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11129</TotalTime>
  <Words>510</Words>
  <Application>Microsoft Office PowerPoint</Application>
  <PresentationFormat>Широкоэкранный</PresentationFormat>
  <Paragraphs>84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</vt:lpstr>
      <vt:lpstr>Wingdings</vt:lpstr>
      <vt:lpstr>Для Академия инноваторов 16_9</vt:lpstr>
      <vt:lpstr>Команда: SHA-256</vt:lpstr>
      <vt:lpstr>Презентация PowerPoint</vt:lpstr>
      <vt:lpstr>КОМАНДА «SHA-256»</vt:lpstr>
      <vt:lpstr>Презентация PowerPoint</vt:lpstr>
      <vt:lpstr>Описание решения:</vt:lpstr>
      <vt:lpstr>Дорожная карта развития продукта</vt:lpstr>
      <vt:lpstr>Графический интерфейс</vt:lpstr>
      <vt:lpstr>Аварии на карте города!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Михаил</cp:lastModifiedBy>
  <cp:revision>108</cp:revision>
  <dcterms:created xsi:type="dcterms:W3CDTF">2023-05-15T07:36:23Z</dcterms:created>
  <dcterms:modified xsi:type="dcterms:W3CDTF">2025-10-02T19:11:33Z</dcterms:modified>
</cp:coreProperties>
</file>